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2" r:id="rId1"/>
  </p:sldMasterIdLst>
  <p:notesMasterIdLst>
    <p:notesMasterId r:id="rId16"/>
  </p:notesMasterIdLst>
  <p:sldIdLst>
    <p:sldId id="256" r:id="rId2"/>
    <p:sldId id="257" r:id="rId3"/>
    <p:sldId id="271" r:id="rId4"/>
    <p:sldId id="259" r:id="rId5"/>
    <p:sldId id="269" r:id="rId6"/>
    <p:sldId id="260" r:id="rId7"/>
    <p:sldId id="268" r:id="rId8"/>
    <p:sldId id="261" r:id="rId9"/>
    <p:sldId id="262" r:id="rId10"/>
    <p:sldId id="263" r:id="rId11"/>
    <p:sldId id="264" r:id="rId12"/>
    <p:sldId id="272" r:id="rId13"/>
    <p:sldId id="266" r:id="rId14"/>
    <p:sldId id="267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3" autoAdjust="0"/>
    <p:restoredTop sz="88627" autoAdjust="0"/>
  </p:normalViewPr>
  <p:slideViewPr>
    <p:cSldViewPr snapToGrid="0" snapToObjects="1">
      <p:cViewPr varScale="1">
        <p:scale>
          <a:sx n="94" d="100"/>
          <a:sy n="94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1EEE3-D72E-2549-A6DA-F17C0D2234A4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D42A4-C305-E748-8FFF-31DF5E6B7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D42A4-C305-E748-8FFF-31DF5E6B76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1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D42A4-C305-E748-8FFF-31DF5E6B76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1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0964506-FB1C-FE42-9BFC-21BE857D0B88}" type="datetimeFigureOut">
              <a:rPr lang="en-US" smtClean="0"/>
              <a:t>01/05/2014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EA559AE-C788-9742-91E9-E733881718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3016904"/>
            <a:ext cx="3313355" cy="2389667"/>
          </a:xfrm>
        </p:spPr>
        <p:txBody>
          <a:bodyPr>
            <a:noAutofit/>
          </a:bodyPr>
          <a:lstStyle/>
          <a:p>
            <a:r>
              <a:rPr lang="en-US" sz="7000" dirty="0" smtClean="0"/>
              <a:t>The </a:t>
            </a:r>
            <a:r>
              <a:rPr lang="en-US" sz="9600" dirty="0" smtClean="0"/>
              <a:t>Liver</a:t>
            </a:r>
            <a:endParaRPr lang="en-US" sz="7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206" y="2290618"/>
            <a:ext cx="3628294" cy="24288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Presented by:</a:t>
            </a: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chemeClr val="bg1"/>
                </a:solidFill>
              </a:rPr>
              <a:t>Waqas</a:t>
            </a:r>
            <a:r>
              <a:rPr lang="en-US" sz="2000" b="1" dirty="0" smtClean="0">
                <a:solidFill>
                  <a:schemeClr val="bg1"/>
                </a:solidFill>
              </a:rPr>
              <a:t> Raja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Aleksandar Stamenkovic    Muhammad Sultan    </a:t>
            </a:r>
            <a:r>
              <a:rPr lang="en-US" sz="2000" b="1" dirty="0" err="1" smtClean="0">
                <a:solidFill>
                  <a:schemeClr val="bg1"/>
                </a:solidFill>
              </a:rPr>
              <a:t>Abuchi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Anyiam-Osigwe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13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828092"/>
            <a:ext cx="7024744" cy="1143000"/>
          </a:xfrm>
        </p:spPr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29" y="2264620"/>
            <a:ext cx="7474857" cy="4157951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b="1" i="1" dirty="0" smtClean="0"/>
              <a:t>No direct competition</a:t>
            </a:r>
          </a:p>
          <a:p>
            <a:pPr marL="68580" indent="0" algn="ctr">
              <a:buNone/>
            </a:pPr>
            <a:r>
              <a:rPr lang="en-US" i="1" dirty="0" smtClean="0"/>
              <a:t> </a:t>
            </a:r>
          </a:p>
          <a:p>
            <a:pPr marL="68580" indent="0">
              <a:buNone/>
            </a:pPr>
            <a:r>
              <a:rPr lang="en-US" dirty="0" smtClean="0"/>
              <a:t>Private delivery </a:t>
            </a:r>
          </a:p>
          <a:p>
            <a:pPr lvl="2">
              <a:buFont typeface="Courier New"/>
              <a:buChar char="o"/>
            </a:pPr>
            <a:r>
              <a:rPr lang="en-US" dirty="0" smtClean="0"/>
              <a:t>Addison Lee</a:t>
            </a:r>
          </a:p>
          <a:p>
            <a:pPr lvl="2">
              <a:buFont typeface="Courier New"/>
              <a:buChar char="o"/>
            </a:pPr>
            <a:r>
              <a:rPr lang="en-US" dirty="0" smtClean="0"/>
              <a:t>CitiSprint</a:t>
            </a:r>
          </a:p>
          <a:p>
            <a:pPr lvl="2">
              <a:buFont typeface="Courier New"/>
              <a:buChar char="o"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Free-lance service</a:t>
            </a:r>
          </a:p>
          <a:p>
            <a:pPr lvl="2">
              <a:buFont typeface="Courier New"/>
              <a:buChar char="o"/>
            </a:pPr>
            <a:r>
              <a:rPr lang="en-US" dirty="0" smtClean="0"/>
              <a:t>Elance </a:t>
            </a:r>
          </a:p>
          <a:p>
            <a:pPr lvl="2">
              <a:buFont typeface="Courier New"/>
              <a:buChar char="o"/>
            </a:pPr>
            <a:r>
              <a:rPr lang="en-US" dirty="0" smtClean="0"/>
              <a:t>PeoplePerHour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75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Promotion &amp; Pricing Strategies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32627"/>
            <a:ext cx="6777317" cy="3508977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smtClean="0"/>
              <a:t>Promotion: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Social media (Twitter, Facebook, Instagram)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Celebrity endorsements 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Joint ventures (London Rickshaw) 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App store/online reviews 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Word of mouth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Pricing: 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Free download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Free to use for first month</a:t>
            </a:r>
          </a:p>
          <a:p>
            <a:pPr lvl="3">
              <a:buFont typeface="Courier New"/>
              <a:buChar char="o"/>
            </a:pPr>
            <a:r>
              <a:rPr lang="en-US" dirty="0" smtClean="0"/>
              <a:t>After first month, £4.99 fee per year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22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2950"/>
            <a:ext cx="7024744" cy="1143000"/>
          </a:xfrm>
        </p:spPr>
        <p:txBody>
          <a:bodyPr/>
          <a:lstStyle/>
          <a:p>
            <a:r>
              <a:rPr lang="en-US" dirty="0" smtClean="0"/>
              <a:t>Financial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571" y="2015223"/>
            <a:ext cx="8292475" cy="4207777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sz="1800" i="1" dirty="0" smtClean="0"/>
              <a:t>Initial investment </a:t>
            </a:r>
          </a:p>
          <a:p>
            <a:pPr marL="68580" indent="0" algn="ctr">
              <a:buNone/>
            </a:pPr>
            <a:r>
              <a:rPr lang="en-US" sz="1600" i="1" dirty="0" smtClean="0"/>
              <a:t>£ 60, 000 </a:t>
            </a:r>
          </a:p>
          <a:p>
            <a:pPr marL="68580" indent="0">
              <a:buNone/>
            </a:pPr>
            <a:r>
              <a:rPr lang="en-US" sz="1800" dirty="0" smtClean="0"/>
              <a:t>Costs (first year): </a:t>
            </a:r>
          </a:p>
          <a:p>
            <a:pPr lvl="2">
              <a:buFont typeface="Courier New"/>
              <a:buChar char="o"/>
            </a:pPr>
            <a:r>
              <a:rPr lang="en-US" sz="1600" dirty="0" smtClean="0"/>
              <a:t>App development: £30,000</a:t>
            </a:r>
          </a:p>
          <a:p>
            <a:pPr lvl="2">
              <a:buFont typeface="Courier New"/>
              <a:buChar char="o"/>
            </a:pPr>
            <a:r>
              <a:rPr lang="en-US" sz="1600" dirty="0" smtClean="0"/>
              <a:t>App and server maintenance:  £10,000 </a:t>
            </a:r>
          </a:p>
          <a:p>
            <a:pPr lvl="2">
              <a:buFont typeface="Courier New"/>
              <a:buChar char="o"/>
            </a:pPr>
            <a:r>
              <a:rPr lang="en-US" sz="1600" dirty="0" smtClean="0"/>
              <a:t>Promotion: £</a:t>
            </a:r>
            <a:r>
              <a:rPr lang="en-US" sz="1600" dirty="0"/>
              <a:t>5</a:t>
            </a:r>
            <a:r>
              <a:rPr lang="en-US" sz="1600" dirty="0" smtClean="0"/>
              <a:t>,000</a:t>
            </a:r>
          </a:p>
          <a:p>
            <a:pPr lvl="2">
              <a:buFont typeface="Courier New"/>
              <a:buChar char="o"/>
            </a:pPr>
            <a:r>
              <a:rPr lang="en-US" sz="1600" dirty="0" smtClean="0"/>
              <a:t>Running costs: £5,000  </a:t>
            </a:r>
          </a:p>
          <a:p>
            <a:pPr lvl="2">
              <a:buFont typeface="Courier New"/>
              <a:buChar char="o"/>
            </a:pPr>
            <a:r>
              <a:rPr lang="en-US" sz="1600" u="sng" dirty="0" smtClean="0"/>
              <a:t>Legal fees: £2,400 </a:t>
            </a:r>
          </a:p>
          <a:p>
            <a:pPr lvl="2">
              <a:buFont typeface="Courier New"/>
              <a:buChar char="o"/>
            </a:pPr>
            <a:r>
              <a:rPr lang="en-US" sz="1600" dirty="0" smtClean="0"/>
              <a:t>Total: £52,400</a:t>
            </a:r>
          </a:p>
          <a:p>
            <a:pPr marL="68580" indent="0">
              <a:buNone/>
            </a:pPr>
            <a:r>
              <a:rPr lang="en-US" sz="1800" dirty="0" smtClean="0"/>
              <a:t>Sales: </a:t>
            </a:r>
          </a:p>
          <a:p>
            <a:pPr lvl="1">
              <a:buFont typeface="Courier New"/>
              <a:buChar char="o"/>
            </a:pPr>
            <a:r>
              <a:rPr lang="en-US" sz="1600" dirty="0" smtClean="0"/>
              <a:t>Year 1: £99,800	      </a:t>
            </a:r>
            <a:r>
              <a:rPr lang="en-US" sz="1600" i="1" dirty="0" smtClean="0"/>
              <a:t>Retained Profit: £17,460 </a:t>
            </a:r>
            <a:r>
              <a:rPr lang="en-US" sz="1600" dirty="0" smtClean="0"/>
              <a:t>(Apple’s 30% cut included)</a:t>
            </a:r>
          </a:p>
          <a:p>
            <a:pPr lvl="1">
              <a:buFont typeface="Courier New"/>
              <a:buChar char="o"/>
            </a:pPr>
            <a:r>
              <a:rPr lang="en-US" sz="1600" dirty="0" smtClean="0"/>
              <a:t>Year 2: £299,400</a:t>
            </a:r>
          </a:p>
          <a:p>
            <a:pPr lvl="1">
              <a:buFont typeface="Courier New"/>
              <a:buChar char="o"/>
            </a:pPr>
            <a:r>
              <a:rPr lang="en-US" sz="1600" dirty="0" smtClean="0"/>
              <a:t>Year 3: £898,200 		</a:t>
            </a:r>
            <a:endParaRPr lang="en-US" sz="16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825921" y="5205551"/>
            <a:ext cx="6259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807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Of 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453" y="2323652"/>
            <a:ext cx="8066394" cy="409831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charset="2"/>
              <a:buChar char=""/>
            </a:pPr>
            <a:r>
              <a:rPr lang="en-US" sz="2000" dirty="0" smtClean="0"/>
              <a:t>App built by leading developer</a:t>
            </a:r>
          </a:p>
          <a:p>
            <a:pPr>
              <a:lnSpc>
                <a:spcPct val="200000"/>
              </a:lnSpc>
              <a:buFont typeface="Wingdings" charset="2"/>
              <a:buChar char=""/>
            </a:pPr>
            <a:r>
              <a:rPr lang="en-US" sz="2000" dirty="0" smtClean="0"/>
              <a:t>Terms </a:t>
            </a:r>
            <a:r>
              <a:rPr lang="en-US" sz="2000" dirty="0"/>
              <a:t>and conditions strictly worded to voice all legal </a:t>
            </a:r>
            <a:r>
              <a:rPr lang="en-US" sz="2000" dirty="0" smtClean="0"/>
              <a:t>concerns</a:t>
            </a:r>
          </a:p>
          <a:p>
            <a:pPr>
              <a:lnSpc>
                <a:spcPct val="200000"/>
              </a:lnSpc>
              <a:buFont typeface="Wingdings" charset="2"/>
              <a:buChar char=""/>
            </a:pPr>
            <a:r>
              <a:rPr lang="en-US" sz="2000" dirty="0" smtClean="0"/>
              <a:t>Combination of promotional techniques</a:t>
            </a:r>
          </a:p>
          <a:p>
            <a:pPr>
              <a:lnSpc>
                <a:spcPct val="200000"/>
              </a:lnSpc>
              <a:buFont typeface="Wingdings" charset="2"/>
              <a:buChar char=""/>
            </a:pPr>
            <a:r>
              <a:rPr lang="en-US" sz="2000" dirty="0" smtClean="0"/>
              <a:t>Patent the app </a:t>
            </a:r>
          </a:p>
          <a:p>
            <a:pPr>
              <a:lnSpc>
                <a:spcPct val="200000"/>
              </a:lnSpc>
              <a:buFont typeface="Wingdings" charset="2"/>
              <a:buChar char=""/>
            </a:pPr>
            <a:r>
              <a:rPr lang="en-US" sz="2000" dirty="0" smtClean="0"/>
              <a:t>Expand to other major cities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806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470" y="1191490"/>
            <a:ext cx="7426256" cy="4488873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Thanks For Listening    Dragons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-Any questions?-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1980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9075"/>
            <a:ext cx="7024744" cy="854907"/>
          </a:xfrm>
        </p:spPr>
        <p:txBody>
          <a:bodyPr/>
          <a:lstStyle/>
          <a:p>
            <a:r>
              <a:rPr lang="en-US" dirty="0" smtClean="0"/>
              <a:t>Today’s 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36" y="1880775"/>
            <a:ext cx="7496205" cy="4237089"/>
          </a:xfrm>
        </p:spPr>
        <p:txBody>
          <a:bodyPr>
            <a:normAutofit fontScale="40000" lnSpcReduction="20000"/>
          </a:bodyPr>
          <a:lstStyle/>
          <a:p>
            <a:pPr marL="68580" indent="0">
              <a:lnSpc>
                <a:spcPct val="110000"/>
              </a:lnSpc>
              <a:buNone/>
            </a:pPr>
            <a:r>
              <a:rPr lang="en-US" sz="7600" b="1" i="1" dirty="0" smtClean="0"/>
              <a:t>THE BUSINESS 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Investment requirements 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The idea</a:t>
            </a:r>
            <a:endParaRPr lang="en-US" sz="4800" dirty="0"/>
          </a:p>
          <a:p>
            <a:pPr marL="68580" indent="0">
              <a:lnSpc>
                <a:spcPct val="110000"/>
              </a:lnSpc>
              <a:buNone/>
            </a:pPr>
            <a:r>
              <a:rPr lang="en-US" sz="7600" b="1" i="1" dirty="0" smtClean="0"/>
              <a:t>THE CUSTOMER 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Target </a:t>
            </a:r>
            <a:r>
              <a:rPr lang="en-US" sz="4800" dirty="0"/>
              <a:t>a</a:t>
            </a:r>
            <a:r>
              <a:rPr lang="en-US" sz="4800" dirty="0" smtClean="0"/>
              <a:t>udience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Opportunity in the market 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Competition </a:t>
            </a:r>
          </a:p>
          <a:p>
            <a:pPr marL="68580" indent="0">
              <a:lnSpc>
                <a:spcPct val="110000"/>
              </a:lnSpc>
              <a:buNone/>
            </a:pPr>
            <a:r>
              <a:rPr lang="en-US" sz="7600" b="1" i="1" dirty="0" smtClean="0"/>
              <a:t>THE PLAN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Promotion &amp; Pricing strategies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Financial analysis </a:t>
            </a:r>
          </a:p>
          <a:p>
            <a:pPr>
              <a:lnSpc>
                <a:spcPct val="110000"/>
              </a:lnSpc>
              <a:buFont typeface="Wingdings" charset="2"/>
              <a:buChar char=""/>
            </a:pPr>
            <a:r>
              <a:rPr lang="en-US" sz="4800" dirty="0" smtClean="0"/>
              <a:t>Plan of action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99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48780"/>
            <a:ext cx="7024744" cy="1143000"/>
          </a:xfrm>
        </p:spPr>
        <p:txBody>
          <a:bodyPr/>
          <a:lstStyle/>
          <a:p>
            <a:r>
              <a:rPr lang="en-US" dirty="0" smtClean="0"/>
              <a:t>Investment Requirements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25705"/>
            <a:ext cx="6777317" cy="3508977"/>
          </a:xfrm>
        </p:spPr>
        <p:txBody>
          <a:bodyPr/>
          <a:lstStyle/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r>
              <a:rPr lang="en-US" sz="3200" dirty="0" smtClean="0"/>
              <a:t>£60,000 for 20% equity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0962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6473"/>
            <a:ext cx="7024744" cy="781578"/>
          </a:xfrm>
        </p:spPr>
        <p:txBody>
          <a:bodyPr/>
          <a:lstStyle/>
          <a:p>
            <a:r>
              <a:rPr lang="en-US" dirty="0" smtClean="0"/>
              <a:t>The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55435"/>
            <a:ext cx="6777317" cy="433601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 smtClean="0"/>
              <a:t>Freelance delivery system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Enabling customers to have goods delivered to their doorstep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Ideal for those who are working or relaxing at home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Similar to eBay and Amazon </a:t>
            </a:r>
          </a:p>
          <a:p>
            <a:pPr marL="68580" indent="0" algn="just">
              <a:lnSpc>
                <a:spcPct val="150000"/>
              </a:lnSpc>
              <a:buNone/>
            </a:pPr>
            <a:r>
              <a:rPr lang="en-GB" sz="2000" b="1" u="sng" dirty="0" smtClean="0"/>
              <a:t>What sets us apart?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More advanced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Quicker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173339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456164"/>
            <a:ext cx="7024744" cy="953468"/>
          </a:xfrm>
        </p:spPr>
        <p:txBody>
          <a:bodyPr>
            <a:normAutofit/>
          </a:bodyPr>
          <a:lstStyle/>
          <a:p>
            <a:r>
              <a:rPr lang="en-US" dirty="0" smtClean="0"/>
              <a:t>Vision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329" y="1409632"/>
            <a:ext cx="7670207" cy="171668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smtClean="0"/>
              <a:t>Our current operations will be in London. </a:t>
            </a:r>
          </a:p>
          <a:p>
            <a:pPr algn="just">
              <a:lnSpc>
                <a:spcPct val="150000"/>
              </a:lnSpc>
            </a:pPr>
            <a:r>
              <a:rPr lang="en-US" sz="1600" dirty="0" smtClean="0"/>
              <a:t>Within one year, we </a:t>
            </a:r>
            <a:r>
              <a:rPr lang="en-US" sz="1600" dirty="0" smtClean="0"/>
              <a:t>envisions ourselves as a leading freelance delivery system with 50,000 downloads. </a:t>
            </a:r>
          </a:p>
          <a:p>
            <a:pPr algn="just">
              <a:lnSpc>
                <a:spcPct val="150000"/>
              </a:lnSpc>
            </a:pPr>
            <a:r>
              <a:rPr lang="en-US" sz="1600" dirty="0" smtClean="0"/>
              <a:t>After that, we </a:t>
            </a:r>
            <a:r>
              <a:rPr lang="en-US" sz="1600" dirty="0"/>
              <a:t>plan to expand elsewhere</a:t>
            </a:r>
            <a:r>
              <a:rPr lang="en-US" sz="1600" dirty="0" smtClean="0"/>
              <a:t>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43492" y="3454296"/>
            <a:ext cx="7024744" cy="65596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Mission statement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2330" y="3861195"/>
            <a:ext cx="7670207" cy="2865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itchFamily="18" charset="2"/>
              <a:buNone/>
            </a:pPr>
            <a:endParaRPr lang="en-GB" sz="1800" dirty="0" smtClean="0"/>
          </a:p>
          <a:p>
            <a:pPr marL="285750" indent="-285750" algn="just">
              <a:lnSpc>
                <a:spcPct val="150000"/>
              </a:lnSpc>
            </a:pPr>
            <a:r>
              <a:rPr lang="en-GB" sz="1600" dirty="0" smtClean="0"/>
              <a:t>To provide customers </a:t>
            </a:r>
            <a:r>
              <a:rPr lang="en-GB" sz="1600" dirty="0" smtClean="0"/>
              <a:t>with an </a:t>
            </a:r>
            <a:r>
              <a:rPr lang="en-GB" sz="1600" dirty="0" smtClean="0"/>
              <a:t>easily handled </a:t>
            </a:r>
            <a:r>
              <a:rPr lang="en-GB" sz="1600" dirty="0" smtClean="0"/>
              <a:t>application and introduce </a:t>
            </a:r>
            <a:r>
              <a:rPr lang="en-GB" sz="1600" dirty="0" smtClean="0"/>
              <a:t>a completely different service into the </a:t>
            </a:r>
            <a:r>
              <a:rPr lang="en-GB" sz="1600" dirty="0" smtClean="0"/>
              <a:t>marke</a:t>
            </a:r>
            <a:r>
              <a:rPr lang="en-GB" sz="1600" dirty="0" smtClean="0"/>
              <a:t>t. </a:t>
            </a:r>
            <a:endParaRPr lang="en-GB" sz="1600" dirty="0" smtClean="0"/>
          </a:p>
          <a:p>
            <a:pPr marL="285750" indent="-285750" algn="just">
              <a:lnSpc>
                <a:spcPct val="150000"/>
              </a:lnSpc>
            </a:pPr>
            <a:r>
              <a:rPr lang="en-GB" sz="1600" dirty="0" smtClean="0"/>
              <a:t>What sets us apart from </a:t>
            </a:r>
            <a:r>
              <a:rPr lang="en-GB" sz="1600" dirty="0" smtClean="0"/>
              <a:t>eBay and Amazon’s delivery system’s is that we are advanced and quicker.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87796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99064"/>
            <a:ext cx="7024744" cy="1143000"/>
          </a:xfrm>
        </p:spPr>
        <p:txBody>
          <a:bodyPr/>
          <a:lstStyle/>
          <a:p>
            <a:r>
              <a:rPr lang="en-US" dirty="0" smtClean="0"/>
              <a:t>Target Audience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116" y="2387952"/>
            <a:ext cx="7188118" cy="3624101"/>
          </a:xfrm>
        </p:spPr>
        <p:txBody>
          <a:bodyPr>
            <a:normAutofit/>
          </a:bodyPr>
          <a:lstStyle/>
          <a:p>
            <a:r>
              <a:rPr lang="en-GB" dirty="0" smtClean="0"/>
              <a:t>Students, working class, middle-upper class</a:t>
            </a:r>
          </a:p>
          <a:p>
            <a:pPr marL="68580" indent="0">
              <a:buNone/>
            </a:pPr>
            <a:r>
              <a:rPr lang="en-GB" dirty="0" smtClean="0"/>
              <a:t> </a:t>
            </a:r>
          </a:p>
          <a:p>
            <a:r>
              <a:rPr lang="en-GB" dirty="0" smtClean="0"/>
              <a:t>Aged 18 – 60 </a:t>
            </a:r>
          </a:p>
          <a:p>
            <a:pPr marL="68580" indent="0">
              <a:buNone/>
            </a:pPr>
            <a:endParaRPr lang="en-GB" dirty="0" smtClean="0"/>
          </a:p>
          <a:p>
            <a:r>
              <a:rPr lang="en-GB" dirty="0" smtClean="0"/>
              <a:t>In possession of smartphone </a:t>
            </a:r>
          </a:p>
          <a:p>
            <a:pPr marL="68580" indent="0">
              <a:buNone/>
            </a:pPr>
            <a:endParaRPr lang="en-GB" dirty="0"/>
          </a:p>
          <a:p>
            <a:r>
              <a:rPr lang="en-GB" dirty="0" smtClean="0"/>
              <a:t>Access to internet 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52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99064"/>
            <a:ext cx="7024744" cy="1143000"/>
          </a:xfrm>
        </p:spPr>
        <p:txBody>
          <a:bodyPr/>
          <a:lstStyle/>
          <a:p>
            <a:r>
              <a:rPr lang="en-US" dirty="0" smtClean="0"/>
              <a:t>Target Audience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0" y="2323652"/>
            <a:ext cx="6777317" cy="3508977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050960"/>
              </p:ext>
            </p:extLst>
          </p:nvPr>
        </p:nvGraphicFramePr>
        <p:xfrm>
          <a:off x="562707" y="2752478"/>
          <a:ext cx="8054760" cy="3080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7380"/>
                <a:gridCol w="4027380"/>
              </a:tblGrid>
              <a:tr h="72645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Users who order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Users</a:t>
                      </a:r>
                      <a:r>
                        <a:rPr lang="en-US" sz="2000" baseline="0" dirty="0" smtClean="0"/>
                        <a:t> who deliver </a:t>
                      </a:r>
                      <a:endParaRPr lang="en-US" sz="2000" dirty="0"/>
                    </a:p>
                  </a:txBody>
                  <a:tcPr/>
                </a:tc>
              </a:tr>
              <a:tr h="726456"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Middle/upper class </a:t>
                      </a:r>
                      <a:endParaRPr lang="en-US" sz="17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Working/middle</a:t>
                      </a:r>
                      <a:r>
                        <a:rPr lang="en-US" sz="1700" i="1" baseline="0" dirty="0" smtClean="0"/>
                        <a:t> class </a:t>
                      </a:r>
                      <a:endParaRPr lang="en-US" sz="1700" i="1" dirty="0"/>
                    </a:p>
                  </a:txBody>
                  <a:tcPr/>
                </a:tc>
              </a:tr>
              <a:tr h="726456"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Short</a:t>
                      </a:r>
                      <a:r>
                        <a:rPr lang="en-US" sz="1700" i="1" baseline="0" dirty="0" smtClean="0"/>
                        <a:t> on time, lackadaisical</a:t>
                      </a:r>
                      <a:endParaRPr lang="en-US" sz="17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No time constraints</a:t>
                      </a:r>
                      <a:endParaRPr lang="en-US" sz="1700" i="1" dirty="0"/>
                    </a:p>
                  </a:txBody>
                  <a:tcPr/>
                </a:tc>
              </a:tr>
              <a:tr h="900783"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Relatively higher disposable</a:t>
                      </a:r>
                      <a:r>
                        <a:rPr lang="en-US" sz="1700" i="1" baseline="0" dirty="0" smtClean="0"/>
                        <a:t> income</a:t>
                      </a:r>
                      <a:endParaRPr lang="en-US" sz="17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i="1" dirty="0" smtClean="0"/>
                        <a:t>Need instant cash</a:t>
                      </a:r>
                      <a:r>
                        <a:rPr lang="en-US" sz="1700" i="1" baseline="0" dirty="0" smtClean="0"/>
                        <a:t> </a:t>
                      </a:r>
                      <a:endParaRPr lang="en-US" sz="17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43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81172"/>
            <a:ext cx="7024744" cy="1143000"/>
          </a:xfrm>
        </p:spPr>
        <p:txBody>
          <a:bodyPr/>
          <a:lstStyle/>
          <a:p>
            <a:r>
              <a:rPr lang="en-US" dirty="0" smtClean="0"/>
              <a:t>Opportunity In </a:t>
            </a:r>
            <a:r>
              <a:rPr lang="en-US" dirty="0"/>
              <a:t>T</a:t>
            </a:r>
            <a:r>
              <a:rPr lang="en-US" dirty="0" smtClean="0"/>
              <a:t>he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600" y="2684526"/>
            <a:ext cx="7904738" cy="3761141"/>
          </a:xfrm>
        </p:spPr>
        <p:txBody>
          <a:bodyPr>
            <a:normAutofit/>
          </a:bodyPr>
          <a:lstStyle/>
          <a:p>
            <a:pPr algn="ctr">
              <a:buFont typeface="Wingdings" charset="2"/>
              <a:buChar char=""/>
            </a:pPr>
            <a:endParaRPr lang="en-GB" dirty="0" smtClean="0"/>
          </a:p>
          <a:p>
            <a:pPr marL="68580" indent="0">
              <a:buNone/>
            </a:pPr>
            <a:r>
              <a:rPr lang="en-GB" dirty="0" smtClean="0"/>
              <a:t>London </a:t>
            </a:r>
            <a:r>
              <a:rPr lang="en-GB" dirty="0"/>
              <a:t>population in 2013: 8.17 million 			              </a:t>
            </a:r>
            <a:r>
              <a:rPr lang="en-GB" dirty="0" smtClean="0"/>
              <a:t>         </a:t>
            </a:r>
            <a:r>
              <a:rPr lang="en-GB" dirty="0"/>
              <a:t> </a:t>
            </a:r>
            <a:r>
              <a:rPr lang="en-GB" dirty="0" smtClean="0"/>
              <a:t> in </a:t>
            </a:r>
            <a:r>
              <a:rPr lang="en-GB" dirty="0"/>
              <a:t>2031: 10 </a:t>
            </a:r>
            <a:r>
              <a:rPr lang="en-GB" dirty="0" smtClean="0"/>
              <a:t>million</a:t>
            </a:r>
          </a:p>
          <a:p>
            <a:pPr>
              <a:buFont typeface="Courier New"/>
              <a:buChar char="o"/>
            </a:pPr>
            <a:endParaRPr lang="en-GB" dirty="0" smtClean="0"/>
          </a:p>
          <a:p>
            <a:pPr marL="68580" indent="0" algn="r">
              <a:buNone/>
            </a:pPr>
            <a:endParaRPr lang="en-GB" dirty="0">
              <a:sym typeface="Wingdings"/>
            </a:endParaRPr>
          </a:p>
          <a:p>
            <a:pPr marL="68580" indent="0" algn="ctr">
              <a:buNone/>
            </a:pPr>
            <a:r>
              <a:rPr lang="en-GB" sz="2200" i="1" dirty="0">
                <a:sym typeface="Wingdings"/>
              </a:rPr>
              <a:t>f</a:t>
            </a:r>
            <a:r>
              <a:rPr lang="en-GB" sz="2200" i="1" dirty="0" smtClean="0">
                <a:sym typeface="Wingdings"/>
              </a:rPr>
              <a:t>ast-paced lifestyle, traffic, queues</a:t>
            </a:r>
            <a:endParaRPr lang="en-GB" dirty="0"/>
          </a:p>
          <a:p>
            <a:pPr marL="68580" indent="0">
              <a:buNone/>
            </a:pPr>
            <a:endParaRPr lang="en-GB" dirty="0" smtClean="0"/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05197" y="4259876"/>
            <a:ext cx="0" cy="498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119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4764"/>
            <a:ext cx="7024744" cy="1143000"/>
          </a:xfrm>
        </p:spPr>
        <p:txBody>
          <a:bodyPr/>
          <a:lstStyle/>
          <a:p>
            <a:r>
              <a:rPr lang="en-US" dirty="0" smtClean="0"/>
              <a:t>Opportunity In The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/>
              <a:buChar char="o"/>
            </a:pPr>
            <a:r>
              <a:rPr lang="en-GB" b="1" dirty="0"/>
              <a:t>72% </a:t>
            </a:r>
            <a:r>
              <a:rPr lang="en-GB" dirty="0"/>
              <a:t>of UK consumers owned a smartphone in 2013 compared to </a:t>
            </a:r>
            <a:r>
              <a:rPr lang="en-GB" b="1" dirty="0"/>
              <a:t>58%</a:t>
            </a:r>
            <a:r>
              <a:rPr lang="en-GB" dirty="0"/>
              <a:t> in 2012 </a:t>
            </a:r>
          </a:p>
          <a:p>
            <a:pPr>
              <a:buFont typeface="Courier New"/>
              <a:buChar char="o"/>
            </a:pPr>
            <a:endParaRPr lang="en-GB" dirty="0"/>
          </a:p>
          <a:p>
            <a:pPr>
              <a:buFont typeface="Courier New"/>
              <a:buChar char="o"/>
            </a:pPr>
            <a:r>
              <a:rPr lang="en-GB" dirty="0"/>
              <a:t>Revenues generated from apps have increased by more than </a:t>
            </a:r>
            <a:r>
              <a:rPr lang="en-GB" b="1" dirty="0"/>
              <a:t>33%</a:t>
            </a:r>
            <a:r>
              <a:rPr lang="en-GB" dirty="0"/>
              <a:t> since 2010</a:t>
            </a:r>
          </a:p>
          <a:p>
            <a:pPr>
              <a:buFont typeface="Courier New"/>
              <a:buChar char="o"/>
            </a:pPr>
            <a:endParaRPr lang="en-GB" dirty="0"/>
          </a:p>
          <a:p>
            <a:pPr>
              <a:buFont typeface="Courier New"/>
              <a:buChar char="o"/>
            </a:pPr>
            <a:r>
              <a:rPr lang="en-US" b="1" dirty="0"/>
              <a:t>50%</a:t>
            </a:r>
            <a:r>
              <a:rPr lang="en-US" dirty="0"/>
              <a:t> of UK consumers have used a smartphone to purchase a good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035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1959</TotalTime>
  <Words>426</Words>
  <Application>Microsoft Macintosh PowerPoint</Application>
  <PresentationFormat>On-screen Show (4:3)</PresentationFormat>
  <Paragraphs>115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The Liver</vt:lpstr>
      <vt:lpstr>Today’s Agenda </vt:lpstr>
      <vt:lpstr>Investment Requirements  </vt:lpstr>
      <vt:lpstr>The Idea</vt:lpstr>
      <vt:lpstr>Vision statement</vt:lpstr>
      <vt:lpstr>Target Audience </vt:lpstr>
      <vt:lpstr>Target Audience </vt:lpstr>
      <vt:lpstr>Opportunity In The Market</vt:lpstr>
      <vt:lpstr>Opportunity In The Market</vt:lpstr>
      <vt:lpstr>Competition</vt:lpstr>
      <vt:lpstr>Promotion &amp; Pricing Strategies </vt:lpstr>
      <vt:lpstr>Financial Analysis </vt:lpstr>
      <vt:lpstr>Plan Of Action </vt:lpstr>
      <vt:lpstr>Thanks For Listening    Dragons  -Any questions?-</vt:lpstr>
    </vt:vector>
  </TitlesOfParts>
  <Company>City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Aleksandar Stamenkovic</dc:creator>
  <cp:lastModifiedBy>Menaal Safi Munshey</cp:lastModifiedBy>
  <cp:revision>64</cp:revision>
  <cp:lastPrinted>2014-05-01T14:48:13Z</cp:lastPrinted>
  <dcterms:created xsi:type="dcterms:W3CDTF">2014-04-28T10:18:23Z</dcterms:created>
  <dcterms:modified xsi:type="dcterms:W3CDTF">2014-05-01T17:53:16Z</dcterms:modified>
</cp:coreProperties>
</file>